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65" r:id="rId12"/>
    <p:sldId id="268" r:id="rId13"/>
    <p:sldId id="272" r:id="rId14"/>
    <p:sldId id="271" r:id="rId15"/>
  </p:sldIdLst>
  <p:sldSz cx="12192000" cy="6858000"/>
  <p:notesSz cx="9929813" cy="67849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D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65350" autoAdjust="0"/>
  </p:normalViewPr>
  <p:slideViewPr>
    <p:cSldViewPr snapToGrid="0">
      <p:cViewPr varScale="1">
        <p:scale>
          <a:sx n="50" d="100"/>
          <a:sy n="50" d="100"/>
        </p:scale>
        <p:origin x="474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4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40427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596" y="0"/>
            <a:ext cx="4302919" cy="340427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AA6C4E9A-BDF8-4B0F-8ABE-764590BF88AB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44549"/>
            <a:ext cx="4302919" cy="340426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596" y="6444549"/>
            <a:ext cx="4302919" cy="340426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8B7070C4-55F1-4524-9F1C-89388AB63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104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40427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596" y="0"/>
            <a:ext cx="4302919" cy="340427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91547068-4B47-4E71-9D79-8AE7C5379D21}" type="datetimeFigureOut">
              <a:rPr lang="en-GB" smtClean="0"/>
              <a:t>11/06/2020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847725"/>
            <a:ext cx="4071937" cy="2290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982" y="3265270"/>
            <a:ext cx="7943850" cy="2671584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44549"/>
            <a:ext cx="4302919" cy="340426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596" y="6444549"/>
            <a:ext cx="4302919" cy="340426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A96EB032-883A-47BD-85B1-D88A35F53B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26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EB032-883A-47BD-85B1-D88A35F53B0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4244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EB032-883A-47BD-85B1-D88A35F53B0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345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EB032-883A-47BD-85B1-D88A35F53B0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9063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EB032-883A-47BD-85B1-D88A35F53B0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491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EB032-883A-47BD-85B1-D88A35F53B0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928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EB032-883A-47BD-85B1-D88A35F53B0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354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EB032-883A-47BD-85B1-D88A35F53B0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556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EB032-883A-47BD-85B1-D88A35F53B0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23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EB032-883A-47BD-85B1-D88A35F53B0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97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EB032-883A-47BD-85B1-D88A35F53B0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125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EB032-883A-47BD-85B1-D88A35F53B0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115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EB032-883A-47BD-85B1-D88A35F53B0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946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B30A522-034B-4E15-A282-3585775866C4}" type="datetime1">
              <a:rPr lang="en-US" smtClean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0DD1-4F12-4D13-9366-701311FAA53F}" type="datetime1">
              <a:rPr lang="en-US" smtClean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4FCB-6AA7-461F-8828-FB01547742AB}" type="datetime1">
              <a:rPr lang="en-US" smtClean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010A-4CB8-461F-B1FD-FC40ACBCB7D6}" type="datetime1">
              <a:rPr lang="en-US" smtClean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AFB9-DD05-4E0D-BCDD-22B56CAF9C83}" type="datetime1">
              <a:rPr lang="en-US" smtClean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A46F-2D7E-4FB1-AD79-007B5A28F9A6}" type="datetime1">
              <a:rPr lang="en-US" smtClean="0"/>
              <a:t>6/11/2020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FE40-E2E8-4125-905E-3B011FFFB11E}" type="datetime1">
              <a:rPr lang="en-US" smtClean="0"/>
              <a:t>6/11/2020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5ECF-EAD3-49D8-9CE5-2D8FB54E1826}" type="datetime1">
              <a:rPr lang="en-US" smtClean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2291-B68F-4E5F-9CA3-B93FE25A60A5}" type="datetime1">
              <a:rPr lang="en-US" smtClean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0E58-494B-4242-93CF-FBD696710C37}" type="datetime1">
              <a:rPr lang="en-US" smtClean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DD5E-522E-40CE-B811-7AC2A36BA65C}" type="datetime1">
              <a:rPr lang="en-US" smtClean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DC26-5E6C-4A40-8A9B-9C2EA7E933E4}" type="datetime1">
              <a:rPr lang="en-US" smtClean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1224-F3C4-4BF9-8654-DDEB2E7262D9}" type="datetime1">
              <a:rPr lang="en-US" smtClean="0"/>
              <a:t>6/11/2020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3B38-BA14-492F-926D-E1EF0C934CA7}" type="datetime1">
              <a:rPr lang="en-US" smtClean="0"/>
              <a:t>6/11/2020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1254-24FF-41E2-8E94-9C745C582FA8}" type="datetime1">
              <a:rPr lang="en-US" smtClean="0"/>
              <a:t>6/11/2020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09A5-3A5D-4905-9936-18F35C843355}" type="datetime1">
              <a:rPr lang="en-US" smtClean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7DE2C-BF94-40B3-ACF9-81D037F6FF5C}" type="datetime1">
              <a:rPr lang="en-US" smtClean="0"/>
              <a:t>6/11/2020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0070C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CF095-5C46-4C66-A1AE-DA76E53DC76B}" type="datetime1">
              <a:rPr lang="en-US" smtClean="0"/>
              <a:t>6/11/2020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Players Titles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Calculating Norms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02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97986"/>
            <a:ext cx="9905998" cy="726188"/>
          </a:xfrm>
        </p:spPr>
        <p:txBody>
          <a:bodyPr/>
          <a:lstStyle/>
          <a:p>
            <a:r>
              <a:rPr lang="en-GB" dirty="0"/>
              <a:t>Norm Calculation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477357"/>
              </p:ext>
            </p:extLst>
          </p:nvPr>
        </p:nvGraphicFramePr>
        <p:xfrm>
          <a:off x="9529016" y="4596897"/>
          <a:ext cx="2512729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348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Games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baseline="0" dirty="0">
                          <a:solidFill>
                            <a:schemeClr val="bg1"/>
                          </a:solidFill>
                        </a:rPr>
                        <a:t>≥9</a:t>
                      </a: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/>
                        <a:t>Title Holders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≥50%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/>
                        <a:t>Title sought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≥33.3%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/>
                        <a:t>Unrated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/>
                        <a:t>≤20%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 err="1"/>
                        <a:t>Opp</a:t>
                      </a:r>
                      <a:r>
                        <a:rPr lang="en-GB" sz="1400" dirty="0"/>
                        <a:t> from 1 fed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/>
                        <a:t>≤66.7%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 err="1"/>
                        <a:t>Opp</a:t>
                      </a:r>
                      <a:r>
                        <a:rPr lang="en-GB" sz="1400" dirty="0"/>
                        <a:t> from own fed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/>
                        <a:t>≤60%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/>
                        <a:t>Other</a:t>
                      </a:r>
                      <a:r>
                        <a:rPr lang="en-GB" sz="1400" baseline="0" dirty="0"/>
                        <a:t> Feds≥≤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≥2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5801" y="50654"/>
            <a:ext cx="5416199" cy="43976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9833" y="871506"/>
            <a:ext cx="508457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Has the following Czech Republic player achieved a GM norm?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Here the average is 2378.33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72740"/>
              </p:ext>
            </p:extLst>
          </p:nvPr>
        </p:nvGraphicFramePr>
        <p:xfrm>
          <a:off x="2332921" y="1225594"/>
          <a:ext cx="2438400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OpponentRating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Nat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Title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Score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2238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CZE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2462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2552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ITA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GM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1800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CZE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2502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ITA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2314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WGM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2448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RUS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2597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EGY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2492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1411" y="3965468"/>
            <a:ext cx="52722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Performance= 7/9 = 0.78</a:t>
            </a:r>
          </a:p>
          <a:p>
            <a:r>
              <a:rPr lang="en-GB" dirty="0"/>
              <a:t>From table this gives 220</a:t>
            </a:r>
          </a:p>
          <a:p>
            <a:r>
              <a:rPr lang="en-GB" dirty="0"/>
              <a:t>2378.33+220= 2598</a:t>
            </a:r>
          </a:p>
          <a:p>
            <a:r>
              <a:rPr lang="en-GB" dirty="0"/>
              <a:t>So GM norm apparently not achieved.</a:t>
            </a:r>
          </a:p>
          <a:p>
            <a:r>
              <a:rPr lang="en-GB" dirty="0"/>
              <a:t>However player 4 is below the GM floor of 2200 so can be raised to that.</a:t>
            </a:r>
          </a:p>
          <a:p>
            <a:r>
              <a:rPr lang="en-GB" dirty="0"/>
              <a:t>When he is the norm is achieved.</a:t>
            </a:r>
          </a:p>
        </p:txBody>
      </p:sp>
    </p:spTree>
    <p:extLst>
      <p:ext uri="{BB962C8B-B14F-4D97-AF65-F5344CB8AC3E}">
        <p14:creationId xmlns:p14="http://schemas.microsoft.com/office/powerpoint/2010/main" val="967203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67426"/>
            <a:ext cx="9905998" cy="708338"/>
          </a:xfrm>
        </p:spPr>
        <p:txBody>
          <a:bodyPr>
            <a:normAutofit/>
          </a:bodyPr>
          <a:lstStyle/>
          <a:p>
            <a:r>
              <a:rPr lang="en-GB" dirty="0"/>
              <a:t>Norm </a:t>
            </a:r>
            <a:r>
              <a:rPr lang="en-GB"/>
              <a:t>calculation 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477357"/>
              </p:ext>
            </p:extLst>
          </p:nvPr>
        </p:nvGraphicFramePr>
        <p:xfrm>
          <a:off x="9529016" y="4596897"/>
          <a:ext cx="2512729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348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Games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baseline="0" dirty="0">
                          <a:solidFill>
                            <a:schemeClr val="bg1"/>
                          </a:solidFill>
                        </a:rPr>
                        <a:t>≥9</a:t>
                      </a: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/>
                        <a:t>Title Holders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≥50%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/>
                        <a:t>Title sought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≥33.3%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/>
                        <a:t>Unrated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/>
                        <a:t>≤20%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 err="1"/>
                        <a:t>Opp</a:t>
                      </a:r>
                      <a:r>
                        <a:rPr lang="en-GB" sz="1400" dirty="0"/>
                        <a:t> from 1 fed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/>
                        <a:t>≤66.7%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 err="1"/>
                        <a:t>Opp</a:t>
                      </a:r>
                      <a:r>
                        <a:rPr lang="en-GB" sz="1400" dirty="0"/>
                        <a:t> from own fed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/>
                        <a:t>≤60%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/>
                        <a:t>Other</a:t>
                      </a:r>
                      <a:r>
                        <a:rPr lang="en-GB" sz="1400" baseline="0" dirty="0"/>
                        <a:t> Feds≥≤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≥2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FIDE ARBITER SEMINAR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5801" y="50654"/>
            <a:ext cx="5416199" cy="43976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8350" y="902489"/>
            <a:ext cx="540105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Czech Republic player is seeking an IM norm.</a:t>
            </a:r>
          </a:p>
          <a:p>
            <a:r>
              <a:rPr lang="en-GB" dirty="0"/>
              <a:t>Games = 11</a:t>
            </a:r>
          </a:p>
          <a:p>
            <a:r>
              <a:rPr lang="en-GB" dirty="0"/>
              <a:t>Score = 7</a:t>
            </a:r>
          </a:p>
          <a:p>
            <a:r>
              <a:rPr lang="en-GB" dirty="0"/>
              <a:t>Average = 2432.5</a:t>
            </a:r>
          </a:p>
          <a:p>
            <a:r>
              <a:rPr lang="en-GB" dirty="0"/>
              <a:t>TPR = 2432.5 + 102</a:t>
            </a:r>
          </a:p>
          <a:p>
            <a:r>
              <a:rPr lang="en-GB" dirty="0"/>
              <a:t>      = 2535</a:t>
            </a:r>
          </a:p>
          <a:p>
            <a:endParaRPr lang="en-GB" dirty="0"/>
          </a:p>
          <a:p>
            <a:r>
              <a:rPr lang="en-GB" dirty="0"/>
              <a:t>Unfortunately the number</a:t>
            </a:r>
          </a:p>
          <a:p>
            <a:r>
              <a:rPr lang="en-GB" dirty="0"/>
              <a:t>of CZE opponents is 63.6%</a:t>
            </a:r>
          </a:p>
          <a:p>
            <a:r>
              <a:rPr lang="en-GB" dirty="0"/>
              <a:t>Can anything be done?</a:t>
            </a:r>
          </a:p>
          <a:p>
            <a:r>
              <a:rPr lang="en-GB" dirty="0"/>
              <a:t>We can discard wins.</a:t>
            </a:r>
          </a:p>
          <a:p>
            <a:r>
              <a:rPr lang="en-GB" dirty="0"/>
              <a:t>Look for the lowest rated CZE player</a:t>
            </a:r>
          </a:p>
          <a:p>
            <a:r>
              <a:rPr lang="en-GB" dirty="0"/>
              <a:t>that can be eliminated.  Round 4 was </a:t>
            </a:r>
          </a:p>
          <a:p>
            <a:r>
              <a:rPr lang="en-GB" dirty="0"/>
              <a:t>lowest rated but was not a win.</a:t>
            </a:r>
          </a:p>
          <a:p>
            <a:r>
              <a:rPr lang="en-GB" dirty="0"/>
              <a:t>Therefore eliminate round 1.</a:t>
            </a:r>
          </a:p>
          <a:p>
            <a:r>
              <a:rPr lang="en-GB" dirty="0"/>
              <a:t>New average = 2463.2  Score = 6/10  (.6)</a:t>
            </a:r>
          </a:p>
          <a:p>
            <a:r>
              <a:rPr lang="en-GB" dirty="0"/>
              <a:t>TPR = 2463.2 + 72 = 2535.2</a:t>
            </a:r>
          </a:p>
          <a:p>
            <a:r>
              <a:rPr lang="en-GB" dirty="0"/>
              <a:t>Note that if one opponent had been rated 3 points more even scoring 0.5 less would allow an IM norm to be achieved.</a:t>
            </a:r>
          </a:p>
          <a:p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2DC8624-F520-4BF8-A660-3D033B3265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011060"/>
              </p:ext>
            </p:extLst>
          </p:nvPr>
        </p:nvGraphicFramePr>
        <p:xfrm>
          <a:off x="4116520" y="1266530"/>
          <a:ext cx="2573544" cy="3068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104">
                  <a:extLst>
                    <a:ext uri="{9D8B030D-6E8A-4147-A177-3AD203B41FA5}">
                      <a16:colId xmlns:a16="http://schemas.microsoft.com/office/drawing/2014/main" val="1727398213"/>
                    </a:ext>
                  </a:extLst>
                </a:gridCol>
                <a:gridCol w="606184">
                  <a:extLst>
                    <a:ext uri="{9D8B030D-6E8A-4147-A177-3AD203B41FA5}">
                      <a16:colId xmlns:a16="http://schemas.microsoft.com/office/drawing/2014/main" val="2458307274"/>
                    </a:ext>
                  </a:extLst>
                </a:gridCol>
                <a:gridCol w="530745">
                  <a:extLst>
                    <a:ext uri="{9D8B030D-6E8A-4147-A177-3AD203B41FA5}">
                      <a16:colId xmlns:a16="http://schemas.microsoft.com/office/drawing/2014/main" val="3758233630"/>
                    </a:ext>
                  </a:extLst>
                </a:gridCol>
                <a:gridCol w="516835">
                  <a:extLst>
                    <a:ext uri="{9D8B030D-6E8A-4147-A177-3AD203B41FA5}">
                      <a16:colId xmlns:a16="http://schemas.microsoft.com/office/drawing/2014/main" val="3600713888"/>
                    </a:ext>
                  </a:extLst>
                </a:gridCol>
                <a:gridCol w="494676">
                  <a:extLst>
                    <a:ext uri="{9D8B030D-6E8A-4147-A177-3AD203B41FA5}">
                      <a16:colId xmlns:a16="http://schemas.microsoft.com/office/drawing/2014/main" val="3155777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K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Rating</a:t>
                      </a:r>
                      <a:endParaRPr lang="en-K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Nat</a:t>
                      </a:r>
                      <a:endParaRPr lang="en-K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Title</a:t>
                      </a:r>
                      <a:endParaRPr lang="en-K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Score</a:t>
                      </a:r>
                      <a:endParaRPr lang="en-KE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230948"/>
                  </a:ext>
                </a:extLst>
              </a:tr>
              <a:tr h="224373"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2238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CZE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  <a:endParaRPr lang="en-K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3051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000" dirty="0"/>
                        <a:t>2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2462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CZE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IM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  <a:endParaRPr lang="en-K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7712649"/>
                  </a:ext>
                </a:extLst>
              </a:tr>
              <a:tr h="219072">
                <a:tc>
                  <a:txBody>
                    <a:bodyPr/>
                    <a:lstStyle/>
                    <a:p>
                      <a:r>
                        <a:rPr lang="en-GB" sz="1000" dirty="0"/>
                        <a:t>3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2552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ITA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GM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  <a:endParaRPr lang="en-K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386652"/>
                  </a:ext>
                </a:extLst>
              </a:tr>
              <a:tr h="249552">
                <a:tc>
                  <a:txBody>
                    <a:bodyPr/>
                    <a:lstStyle/>
                    <a:p>
                      <a:r>
                        <a:rPr lang="en-GB" sz="1000" dirty="0"/>
                        <a:t>4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2126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CZE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0.5</a:t>
                      </a:r>
                      <a:endParaRPr lang="en-K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19916"/>
                  </a:ext>
                </a:extLst>
              </a:tr>
              <a:tr h="240276">
                <a:tc>
                  <a:txBody>
                    <a:bodyPr/>
                    <a:lstStyle/>
                    <a:p>
                      <a:r>
                        <a:rPr lang="en-GB" sz="1000" dirty="0"/>
                        <a:t>5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2502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CZE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GM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0.5</a:t>
                      </a:r>
                      <a:endParaRPr lang="en-K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539948"/>
                  </a:ext>
                </a:extLst>
              </a:tr>
              <a:tr h="187488">
                <a:tc>
                  <a:txBody>
                    <a:bodyPr/>
                    <a:lstStyle/>
                    <a:p>
                      <a:r>
                        <a:rPr lang="en-GB" sz="1000" dirty="0"/>
                        <a:t>6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2314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CZE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WGM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0.5</a:t>
                      </a:r>
                      <a:endParaRPr lang="en-K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534383"/>
                  </a:ext>
                </a:extLst>
              </a:tr>
              <a:tr h="253970">
                <a:tc>
                  <a:txBody>
                    <a:bodyPr/>
                    <a:lstStyle/>
                    <a:p>
                      <a:r>
                        <a:rPr lang="en-GB" sz="1000" dirty="0"/>
                        <a:t>7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2448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CZE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GM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0.5</a:t>
                      </a:r>
                      <a:endParaRPr lang="en-K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901293"/>
                  </a:ext>
                </a:extLst>
              </a:tr>
              <a:tr h="227686">
                <a:tc>
                  <a:txBody>
                    <a:bodyPr/>
                    <a:lstStyle/>
                    <a:p>
                      <a:r>
                        <a:rPr lang="en-GB" sz="1000" dirty="0"/>
                        <a:t>8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2597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EGY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GM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0</a:t>
                      </a:r>
                      <a:endParaRPr lang="en-K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975720"/>
                  </a:ext>
                </a:extLst>
              </a:tr>
              <a:tr h="227907">
                <a:tc>
                  <a:txBody>
                    <a:bodyPr/>
                    <a:lstStyle/>
                    <a:p>
                      <a:r>
                        <a:rPr lang="en-GB" sz="1000" dirty="0"/>
                        <a:t>9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2492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ESP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GM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0.5</a:t>
                      </a:r>
                      <a:endParaRPr lang="en-K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2656396"/>
                  </a:ext>
                </a:extLst>
              </a:tr>
              <a:tr h="207145">
                <a:tc>
                  <a:txBody>
                    <a:bodyPr/>
                    <a:lstStyle/>
                    <a:p>
                      <a:r>
                        <a:rPr lang="en-GB" sz="1000" dirty="0"/>
                        <a:t>10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2594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ENG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GM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0.5</a:t>
                      </a:r>
                      <a:endParaRPr lang="en-K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919893"/>
                  </a:ext>
                </a:extLst>
              </a:tr>
              <a:tr h="211121">
                <a:tc>
                  <a:txBody>
                    <a:bodyPr/>
                    <a:lstStyle/>
                    <a:p>
                      <a:r>
                        <a:rPr lang="en-GB" sz="1000" dirty="0"/>
                        <a:t>11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2433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CZE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IM</a:t>
                      </a:r>
                      <a:endParaRPr lang="en-K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  <a:endParaRPr lang="en-K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706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368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016000"/>
          </a:xfrm>
        </p:spPr>
        <p:txBody>
          <a:bodyPr/>
          <a:lstStyle/>
          <a:p>
            <a:r>
              <a:rPr lang="en-GB" dirty="0"/>
              <a:t>Predicting Norms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80399"/>
              </p:ext>
            </p:extLst>
          </p:nvPr>
        </p:nvGraphicFramePr>
        <p:xfrm>
          <a:off x="6431280" y="142240"/>
          <a:ext cx="541528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4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4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9 rounds</a:t>
                      </a:r>
                      <a:endParaRPr lang="en-GB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GM</a:t>
                      </a:r>
                      <a:endParaRPr lang="en-GB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IM</a:t>
                      </a:r>
                      <a:endParaRPr lang="en-GB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WGM</a:t>
                      </a:r>
                      <a:endParaRPr lang="en-GB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/>
                        <a:t>WIM</a:t>
                      </a:r>
                      <a:endParaRPr lang="en-GB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Different MO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3 GM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3 IM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3 WGM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3 WIM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*Min. other feds.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Rating floor for 1  player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2200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2050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1850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Different TH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5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Max. number unrated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*Max. from 1 fed.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6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*Max. from own fed.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5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2380-2433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2230-2283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2180-2233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2030-2083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6½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2434-2474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2284-2324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2234-2274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2084-2124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2475-2519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2325-2369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2275-2319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2125-2169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5½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2520-2556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2370-2406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2320-2356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2170-2206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2557-2599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2407-2449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2357-2399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2207-2249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4½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2600-2642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2450-2492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2400-2442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2250-2292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2643-2679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2493-2529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2443-2479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2293-2329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3½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≥2680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≥2530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/>
                        <a:t>≥2480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≥2330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53037" y="1016000"/>
            <a:ext cx="52417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table (and similar for more rounds) can also be used in calculating norms.</a:t>
            </a:r>
          </a:p>
          <a:p>
            <a:r>
              <a:rPr lang="en-GB" dirty="0"/>
              <a:t>The player is trying for a WIM</a:t>
            </a:r>
          </a:p>
          <a:p>
            <a:r>
              <a:rPr lang="en-GB" dirty="0"/>
              <a:t>norm. </a:t>
            </a:r>
          </a:p>
          <a:p>
            <a:r>
              <a:rPr lang="en-GB" dirty="0"/>
              <a:t>7 rounds have been played</a:t>
            </a:r>
          </a:p>
          <a:p>
            <a:r>
              <a:rPr lang="en-GB" dirty="0"/>
              <a:t>and the round 8 draw has </a:t>
            </a:r>
          </a:p>
          <a:p>
            <a:r>
              <a:rPr lang="en-GB" dirty="0"/>
              <a:t>been made.</a:t>
            </a:r>
          </a:p>
          <a:p>
            <a:r>
              <a:rPr lang="en-GB" dirty="0"/>
              <a:t>What does the player need to</a:t>
            </a:r>
          </a:p>
          <a:p>
            <a:r>
              <a:rPr lang="en-GB" dirty="0"/>
              <a:t> obtain the norm?</a:t>
            </a:r>
          </a:p>
          <a:p>
            <a:r>
              <a:rPr lang="en-GB" dirty="0"/>
              <a:t>She has already scored 4.5.</a:t>
            </a:r>
          </a:p>
          <a:p>
            <a:r>
              <a:rPr lang="en-GB" dirty="0"/>
              <a:t>The current average of opponents (</a:t>
            </a:r>
            <a:r>
              <a:rPr lang="en-GB" dirty="0" err="1"/>
              <a:t>inc</a:t>
            </a:r>
            <a:r>
              <a:rPr lang="en-GB" dirty="0"/>
              <a:t> </a:t>
            </a:r>
            <a:r>
              <a:rPr lang="en-GB" dirty="0" err="1"/>
              <a:t>rd</a:t>
            </a:r>
            <a:r>
              <a:rPr lang="en-GB" dirty="0"/>
              <a:t> 8) is 2086.875  (Total 16695).  </a:t>
            </a:r>
          </a:p>
          <a:p>
            <a:r>
              <a:rPr lang="en-GB" dirty="0"/>
              <a:t>For a norm scoring 6.5 the average must be 2083.5.</a:t>
            </a:r>
          </a:p>
          <a:p>
            <a:r>
              <a:rPr lang="en-GB" dirty="0"/>
              <a:t>The player must therefore score 2pts and play a 2057 rated player in the last round.</a:t>
            </a:r>
          </a:p>
          <a:p>
            <a:r>
              <a:rPr lang="en-GB" dirty="0"/>
              <a:t>For a norm scoring 6 the average must be 2124.5 so the last opponent must be rated 2426.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393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Direct Titles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249487"/>
            <a:ext cx="4344988" cy="3541714"/>
          </a:xfrm>
        </p:spPr>
        <p:txBody>
          <a:bodyPr/>
          <a:lstStyle/>
          <a:p>
            <a:r>
              <a:rPr lang="en-GB" dirty="0"/>
              <a:t>FIDE gives a number of titles for performance in events.</a:t>
            </a:r>
          </a:p>
          <a:p>
            <a:r>
              <a:rPr lang="en-GB" dirty="0"/>
              <a:t>These are given in tables 1.24a  and 1.24b.  Part of the latter is given opposite.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252AA1-D870-4273-86FF-BCE4D4832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1" y="1357803"/>
            <a:ext cx="6572250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3525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Form Filling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Three forms needed</a:t>
            </a:r>
          </a:p>
          <a:p>
            <a:r>
              <a:rPr lang="en-GB" dirty="0"/>
              <a:t>IT1, IT2 and IT3 – also a </a:t>
            </a:r>
            <a:r>
              <a:rPr lang="en-GB" dirty="0" err="1"/>
              <a:t>crosstable</a:t>
            </a:r>
            <a:r>
              <a:rPr lang="en-GB" dirty="0"/>
              <a:t>.</a:t>
            </a:r>
          </a:p>
          <a:p>
            <a:r>
              <a:rPr lang="en-GB" dirty="0"/>
              <a:t>IT2 is sent by Federation – everything else prepared </a:t>
            </a:r>
            <a:r>
              <a:rPr lang="en-GB"/>
              <a:t>by arbiter/organiser.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7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38647" y="128788"/>
            <a:ext cx="9543246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FIDE Titles for Players </a:t>
            </a:r>
          </a:p>
          <a:p>
            <a:endParaRPr lang="en-GB" sz="2000" dirty="0"/>
          </a:p>
          <a:p>
            <a:r>
              <a:rPr lang="en-GB" sz="2000" dirty="0"/>
              <a:t>FIDE offers the following titles:</a:t>
            </a:r>
          </a:p>
          <a:p>
            <a:r>
              <a:rPr lang="en-GB" sz="2000" dirty="0"/>
              <a:t>Grandmaster (GM)					Woman Grandmaster (WGM)</a:t>
            </a:r>
          </a:p>
          <a:p>
            <a:r>
              <a:rPr lang="en-GB" sz="2000" dirty="0"/>
              <a:t>International Master (IM)				Woman International Master (WIM)</a:t>
            </a:r>
          </a:p>
          <a:p>
            <a:r>
              <a:rPr lang="en-GB" sz="2000" dirty="0"/>
              <a:t>FIDE Master (FM)					Woman FIDE Master (WFM)</a:t>
            </a:r>
          </a:p>
          <a:p>
            <a:r>
              <a:rPr lang="en-GB" sz="2000" dirty="0"/>
              <a:t>Candidate Master (CM)				Woman Candidate Master (WCM)</a:t>
            </a:r>
          </a:p>
          <a:p>
            <a:endParaRPr lang="en-GB" sz="2000" dirty="0"/>
          </a:p>
          <a:p>
            <a:r>
              <a:rPr lang="en-GB" sz="2000" dirty="0"/>
              <a:t>The (W)GM and (W)IM titles are won by achieving norms in events.  The (W)FM and (W)CM titles are normally won by achieving a rating of a certain level but can also be awarded in certain tournaments</a:t>
            </a:r>
          </a:p>
          <a:p>
            <a:r>
              <a:rPr lang="en-GB" sz="2000" dirty="0"/>
              <a:t> </a:t>
            </a:r>
          </a:p>
          <a:p>
            <a:endParaRPr lang="en-GB" sz="2000" dirty="0"/>
          </a:p>
          <a:p>
            <a:r>
              <a:rPr lang="en-GB" sz="2000" dirty="0"/>
              <a:t>GM performance is ≥ 2600 performance against opponents with average rating ≥ 2380.</a:t>
            </a:r>
            <a:br>
              <a:rPr lang="en-GB" sz="2000" dirty="0"/>
            </a:br>
            <a:r>
              <a:rPr lang="en-GB" sz="2000" dirty="0"/>
              <a:t>IM performance is ≥ 2450 performance against opponents with average rating ≥ 2230.</a:t>
            </a:r>
            <a:br>
              <a:rPr lang="en-GB" sz="2000" dirty="0"/>
            </a:br>
            <a:r>
              <a:rPr lang="en-GB" sz="2000" dirty="0"/>
              <a:t>WGM performance is ≥ 2400 performance against opponents with average rating ≥ 2180.</a:t>
            </a:r>
            <a:br>
              <a:rPr lang="en-GB" sz="2000" dirty="0"/>
            </a:br>
            <a:r>
              <a:rPr lang="en-GB" sz="2000" dirty="0"/>
              <a:t>WIM performance is ≥ 2250 performance against opponents with average rating ≥ 2030.</a:t>
            </a:r>
          </a:p>
          <a:p>
            <a:r>
              <a:rPr lang="en-GB" sz="2000" dirty="0"/>
              <a:t>FM ≥ 2300,  CM ≥ 2200, WFM ≥ 2100, WCM ≥ 2000 at any time even if not published.</a:t>
            </a:r>
          </a:p>
          <a:p>
            <a:endParaRPr lang="en-GB" sz="1600" dirty="0"/>
          </a:p>
          <a:p>
            <a:r>
              <a:rPr lang="en-GB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8649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8038" y="914401"/>
            <a:ext cx="998112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Various International Championship tournaments can award titles and/or norms. </a:t>
            </a:r>
          </a:p>
          <a:p>
            <a:endParaRPr lang="en-GB" sz="2000" dirty="0"/>
          </a:p>
          <a:p>
            <a:r>
              <a:rPr lang="en-GB" sz="2000" dirty="0"/>
              <a:t>However the most common way of getting norms is by performance in tournaments.</a:t>
            </a:r>
          </a:p>
          <a:p>
            <a:endParaRPr lang="en-GB" sz="2000" dirty="0"/>
          </a:p>
          <a:p>
            <a:r>
              <a:rPr lang="en-GB" sz="2000" dirty="0"/>
              <a:t>Conditions other than rating performance that must be met: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No more than 2 rounds per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No more than 12 hours play a day (based on 60 moves if increments used)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Without increments the minimum time is 2 hours for 40 moves with an additional 30 minutes to complete the game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With increments the minimum time is 90 minutes with 30 second increments from the beginning.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The arbiter must be at least an FA and licenced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No arbiter for the event can play in it even as a filler.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869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 Norms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following are excluded</a:t>
            </a:r>
          </a:p>
          <a:p>
            <a:r>
              <a:rPr lang="en-GB" dirty="0"/>
              <a:t>Games decided by forfeit, adjudication or by any other means than over the board play</a:t>
            </a:r>
          </a:p>
          <a:p>
            <a:r>
              <a:rPr lang="en-GB" dirty="0"/>
              <a:t>In round robins games against unrated players who score 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637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 norm conditions for normal 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90163"/>
            <a:ext cx="7482083" cy="393538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Minimum 9 games (8+a bye or default)</a:t>
            </a:r>
          </a:p>
          <a:p>
            <a:r>
              <a:rPr lang="en-GB" dirty="0"/>
              <a:t>Minimum 50% title holders (excluding CM or WCM)</a:t>
            </a:r>
          </a:p>
          <a:p>
            <a:r>
              <a:rPr lang="en-GB" dirty="0"/>
              <a:t>Minimum of 1/3 (one third) must be title holders of sought status or above</a:t>
            </a:r>
          </a:p>
          <a:p>
            <a:r>
              <a:rPr lang="en-GB" dirty="0"/>
              <a:t>Maximum of unrated opponents is 20%</a:t>
            </a:r>
          </a:p>
          <a:p>
            <a:r>
              <a:rPr lang="en-GB" dirty="0"/>
              <a:t>Maximum of 2/3 (two thirds) of opponents from one federation</a:t>
            </a:r>
          </a:p>
          <a:p>
            <a:r>
              <a:rPr lang="en-GB" dirty="0"/>
              <a:t>Maximum of 60% from norm seekers federation</a:t>
            </a:r>
          </a:p>
          <a:p>
            <a:r>
              <a:rPr lang="en-GB" dirty="0"/>
              <a:t>Minimum of 2 federations other than norm seekers own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86127"/>
              </p:ext>
            </p:extLst>
          </p:nvPr>
        </p:nvGraphicFramePr>
        <p:xfrm>
          <a:off x="8865793" y="2479675"/>
          <a:ext cx="286197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bg1"/>
                          </a:solidFill>
                        </a:rPr>
                        <a:t>Games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baseline="0" dirty="0">
                          <a:solidFill>
                            <a:schemeClr val="bg1"/>
                          </a:solidFill>
                        </a:rPr>
                        <a:t>≥9</a:t>
                      </a:r>
                      <a:endParaRPr lang="en-GB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Title Holders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/>
                        <a:t>≥50%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Title sought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/>
                        <a:t>≥33.3%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Unrated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/>
                        <a:t>≤20%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Opp</a:t>
                      </a:r>
                      <a:r>
                        <a:rPr lang="en-GB" dirty="0"/>
                        <a:t> from 1 fed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/>
                        <a:t>≤66.7%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Opp</a:t>
                      </a:r>
                      <a:r>
                        <a:rPr lang="en-GB" dirty="0"/>
                        <a:t> from own fed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/>
                        <a:t>≤60%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Other</a:t>
                      </a:r>
                      <a:r>
                        <a:rPr lang="en-GB" baseline="0" dirty="0"/>
                        <a:t> Feds≥≤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/>
                        <a:t>≥2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254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Exceptions to the normal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12890"/>
            <a:ext cx="9905999" cy="40783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International Championships (</a:t>
            </a:r>
            <a:r>
              <a:rPr lang="en-GB" dirty="0" err="1"/>
              <a:t>eg</a:t>
            </a:r>
            <a:r>
              <a:rPr lang="en-GB" dirty="0"/>
              <a:t> Continental, Olympiad)</a:t>
            </a:r>
          </a:p>
          <a:p>
            <a:pPr marL="0" indent="0">
              <a:buNone/>
            </a:pPr>
            <a:r>
              <a:rPr lang="en-GB" dirty="0"/>
              <a:t>The following are exempt from federation requirements</a:t>
            </a:r>
          </a:p>
          <a:p>
            <a:r>
              <a:rPr lang="en-GB" dirty="0"/>
              <a:t>National Men’s, Women’s or Open Championships (host nation only)</a:t>
            </a:r>
          </a:p>
          <a:p>
            <a:r>
              <a:rPr lang="en-GB" dirty="0"/>
              <a:t>National Team Championships (host </a:t>
            </a:r>
            <a:r>
              <a:rPr lang="en-GB"/>
              <a:t>nation only)</a:t>
            </a:r>
            <a:endParaRPr lang="en-GB" dirty="0"/>
          </a:p>
          <a:p>
            <a:r>
              <a:rPr lang="en-GB" dirty="0"/>
              <a:t>Zonal and Sub zonal tournaments</a:t>
            </a:r>
          </a:p>
          <a:p>
            <a:r>
              <a:rPr lang="en-GB" dirty="0"/>
              <a:t>Swiss system events with minimum 20 FIDE rated players from at least 3 federations different from the host and at least 10 of whom are GM, IM, WGM or WIM.</a:t>
            </a:r>
          </a:p>
          <a:p>
            <a:pPr marL="0" indent="0">
              <a:buNone/>
            </a:pPr>
            <a:r>
              <a:rPr lang="en-GB" dirty="0"/>
              <a:t>At least one norm must be obtained under normal foreigner requirements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17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 Rating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130834"/>
              </p:ext>
            </p:extLst>
          </p:nvPr>
        </p:nvGraphicFramePr>
        <p:xfrm>
          <a:off x="1141413" y="2249488"/>
          <a:ext cx="990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Minimum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Min Average Rating of Opponents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2599.5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2449.5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WGM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2399.5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2249.5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75008" y="4752304"/>
            <a:ext cx="9772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rating performance is Average rating of opponents (adjusted) + rating difference (</a:t>
            </a:r>
            <a:r>
              <a:rPr lang="en-GB" dirty="0" err="1"/>
              <a:t>d</a:t>
            </a:r>
            <a:r>
              <a:rPr lang="en-GB" baseline="-25000" dirty="0" err="1"/>
              <a:t>p</a:t>
            </a:r>
            <a:r>
              <a:rPr lang="en-GB" dirty="0"/>
              <a:t>) from table</a:t>
            </a:r>
          </a:p>
        </p:txBody>
      </p:sp>
    </p:spTree>
    <p:extLst>
      <p:ext uri="{BB962C8B-B14F-4D97-AF65-F5344CB8AC3E}">
        <p14:creationId xmlns:p14="http://schemas.microsoft.com/office/powerpoint/2010/main" val="2487519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97986"/>
            <a:ext cx="9905998" cy="726188"/>
          </a:xfrm>
        </p:spPr>
        <p:txBody>
          <a:bodyPr/>
          <a:lstStyle/>
          <a:p>
            <a:r>
              <a:rPr lang="en-GB" dirty="0"/>
              <a:t>Norm Calculation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477357"/>
              </p:ext>
            </p:extLst>
          </p:nvPr>
        </p:nvGraphicFramePr>
        <p:xfrm>
          <a:off x="9529016" y="4596897"/>
          <a:ext cx="2512729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348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Games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baseline="0" dirty="0">
                          <a:solidFill>
                            <a:schemeClr val="bg1"/>
                          </a:solidFill>
                        </a:rPr>
                        <a:t>≥9</a:t>
                      </a: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/>
                        <a:t>Title Holders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≥50%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/>
                        <a:t>Title sought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≥33.3%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/>
                        <a:t>Unrated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/>
                        <a:t>≤20%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 err="1"/>
                        <a:t>Opp</a:t>
                      </a:r>
                      <a:r>
                        <a:rPr lang="en-GB" sz="1400" dirty="0"/>
                        <a:t> from 1 fed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/>
                        <a:t>≤66.7%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 err="1"/>
                        <a:t>Opp</a:t>
                      </a:r>
                      <a:r>
                        <a:rPr lang="en-GB" sz="1400" dirty="0"/>
                        <a:t> from own fed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/>
                        <a:t>≤60%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/>
                        <a:t>Other</a:t>
                      </a:r>
                      <a:r>
                        <a:rPr lang="en-GB" sz="1400" baseline="0" dirty="0"/>
                        <a:t> Feds≥≤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≥2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5801" y="50654"/>
            <a:ext cx="5416199" cy="43976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9833" y="871506"/>
            <a:ext cx="508457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Has the following Czech Republic player achieved a GM norm?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Average 2422.78 Score 7.</a:t>
            </a:r>
          </a:p>
          <a:p>
            <a:r>
              <a:rPr lang="en-GB" dirty="0"/>
              <a:t>Games 9 </a:t>
            </a:r>
            <a:r>
              <a:rPr lang="en-GB" dirty="0">
                <a:sym typeface="Wingdings" panose="05000000000000000000" pitchFamily="2" charset="2"/>
              </a:rPr>
              <a:t></a:t>
            </a:r>
          </a:p>
          <a:p>
            <a:r>
              <a:rPr lang="en-GB" dirty="0">
                <a:sym typeface="Wingdings" panose="05000000000000000000" pitchFamily="2" charset="2"/>
              </a:rPr>
              <a:t>Title holders 7 </a:t>
            </a:r>
          </a:p>
          <a:p>
            <a:r>
              <a:rPr lang="en-GB" dirty="0">
                <a:sym typeface="Wingdings" panose="05000000000000000000" pitchFamily="2" charset="2"/>
              </a:rPr>
              <a:t>Unrated 0 </a:t>
            </a:r>
          </a:p>
          <a:p>
            <a:r>
              <a:rPr lang="en-GB" dirty="0">
                <a:sym typeface="Wingdings" panose="05000000000000000000" pitchFamily="2" charset="2"/>
              </a:rPr>
              <a:t>Opponents from 1 fed =max 2 </a:t>
            </a:r>
          </a:p>
          <a:p>
            <a:r>
              <a:rPr lang="en-GB" dirty="0" err="1">
                <a:sym typeface="Wingdings" panose="05000000000000000000" pitchFamily="2" charset="2"/>
              </a:rPr>
              <a:t>Opp</a:t>
            </a:r>
            <a:r>
              <a:rPr lang="en-GB" dirty="0">
                <a:sym typeface="Wingdings" panose="05000000000000000000" pitchFamily="2" charset="2"/>
              </a:rPr>
              <a:t> from own federation = 2 </a:t>
            </a:r>
          </a:p>
          <a:p>
            <a:r>
              <a:rPr lang="en-GB" dirty="0">
                <a:sym typeface="Wingdings" panose="05000000000000000000" pitchFamily="2" charset="2"/>
              </a:rPr>
              <a:t>Other federations = 5 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382901"/>
              </p:ext>
            </p:extLst>
          </p:nvPr>
        </p:nvGraphicFramePr>
        <p:xfrm>
          <a:off x="2332921" y="1225594"/>
          <a:ext cx="2438400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OpponentRating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Nat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Title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Score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2238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CZE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2462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2552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ITA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GM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2200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CZE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2502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ITA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2314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WGM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2448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RUS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2597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EGY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2492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93224" y="4867835"/>
            <a:ext cx="295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Performance= 7/9 = 0.78</a:t>
            </a:r>
          </a:p>
          <a:p>
            <a:r>
              <a:rPr lang="en-GB" dirty="0"/>
              <a:t>From table this gives 220</a:t>
            </a:r>
          </a:p>
          <a:p>
            <a:r>
              <a:rPr lang="en-GB" dirty="0"/>
              <a:t>2422.78+220= 2643</a:t>
            </a:r>
          </a:p>
          <a:p>
            <a:r>
              <a:rPr lang="en-GB" dirty="0"/>
              <a:t>So GM norm achieved.</a:t>
            </a:r>
          </a:p>
        </p:txBody>
      </p:sp>
    </p:spTree>
    <p:extLst>
      <p:ext uri="{BB962C8B-B14F-4D97-AF65-F5344CB8AC3E}">
        <p14:creationId xmlns:p14="http://schemas.microsoft.com/office/powerpoint/2010/main" val="2880884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97986"/>
            <a:ext cx="9905998" cy="726188"/>
          </a:xfrm>
        </p:spPr>
        <p:txBody>
          <a:bodyPr/>
          <a:lstStyle/>
          <a:p>
            <a:r>
              <a:rPr lang="en-GB" dirty="0"/>
              <a:t>Norm Calculation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477357"/>
              </p:ext>
            </p:extLst>
          </p:nvPr>
        </p:nvGraphicFramePr>
        <p:xfrm>
          <a:off x="9529016" y="4596897"/>
          <a:ext cx="2512729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4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348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chemeClr val="bg1"/>
                          </a:solidFill>
                        </a:rPr>
                        <a:t>Games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0" baseline="0" dirty="0">
                          <a:solidFill>
                            <a:schemeClr val="bg1"/>
                          </a:solidFill>
                        </a:rPr>
                        <a:t>≥9</a:t>
                      </a: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/>
                        <a:t>Title Holders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≥50%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/>
                        <a:t>Title sought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≥33.3%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/>
                        <a:t>Unrated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/>
                        <a:t>≤20%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 err="1"/>
                        <a:t>Opp</a:t>
                      </a:r>
                      <a:r>
                        <a:rPr lang="en-GB" sz="1400" dirty="0"/>
                        <a:t> from 1 fed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/>
                        <a:t>≤66.7%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 err="1"/>
                        <a:t>Opp</a:t>
                      </a:r>
                      <a:r>
                        <a:rPr lang="en-GB" sz="1400" dirty="0"/>
                        <a:t> from own fed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/>
                        <a:t>≤60%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348">
                <a:tc>
                  <a:txBody>
                    <a:bodyPr/>
                    <a:lstStyle/>
                    <a:p>
                      <a:r>
                        <a:rPr lang="en-GB" sz="1400" dirty="0"/>
                        <a:t>Other</a:t>
                      </a:r>
                      <a:r>
                        <a:rPr lang="en-GB" sz="1400" baseline="0" dirty="0"/>
                        <a:t> Feds≥≤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aseline="0" dirty="0"/>
                        <a:t>≥2</a:t>
                      </a:r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FIDE ARBITER SEMINAR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5801" y="50654"/>
            <a:ext cx="5416199" cy="43976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9833" y="871506"/>
            <a:ext cx="508457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Has the following Czech Republic player achieved a GM norm?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Average 2422.78 Score 6.5.</a:t>
            </a:r>
          </a:p>
          <a:p>
            <a:r>
              <a:rPr lang="en-GB" dirty="0"/>
              <a:t>Games 9 </a:t>
            </a:r>
            <a:r>
              <a:rPr lang="en-GB" dirty="0">
                <a:sym typeface="Wingdings" panose="05000000000000000000" pitchFamily="2" charset="2"/>
              </a:rPr>
              <a:t></a:t>
            </a:r>
          </a:p>
          <a:p>
            <a:r>
              <a:rPr lang="en-GB" dirty="0">
                <a:sym typeface="Wingdings" panose="05000000000000000000" pitchFamily="2" charset="2"/>
              </a:rPr>
              <a:t>Title holders 7 </a:t>
            </a:r>
          </a:p>
          <a:p>
            <a:r>
              <a:rPr lang="en-GB" dirty="0">
                <a:sym typeface="Wingdings" panose="05000000000000000000" pitchFamily="2" charset="2"/>
              </a:rPr>
              <a:t>Unrated 0 </a:t>
            </a:r>
          </a:p>
          <a:p>
            <a:r>
              <a:rPr lang="en-GB" dirty="0">
                <a:sym typeface="Wingdings" panose="05000000000000000000" pitchFamily="2" charset="2"/>
              </a:rPr>
              <a:t>Opponents from 1 fed =max 2 </a:t>
            </a:r>
          </a:p>
          <a:p>
            <a:r>
              <a:rPr lang="en-GB" dirty="0" err="1">
                <a:sym typeface="Wingdings" panose="05000000000000000000" pitchFamily="2" charset="2"/>
              </a:rPr>
              <a:t>Opp</a:t>
            </a:r>
            <a:r>
              <a:rPr lang="en-GB" dirty="0">
                <a:sym typeface="Wingdings" panose="05000000000000000000" pitchFamily="2" charset="2"/>
              </a:rPr>
              <a:t> from own federation = 2 </a:t>
            </a:r>
          </a:p>
          <a:p>
            <a:r>
              <a:rPr lang="en-GB" dirty="0">
                <a:sym typeface="Wingdings" panose="05000000000000000000" pitchFamily="2" charset="2"/>
              </a:rPr>
              <a:t>Other federations = 5 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824961"/>
              </p:ext>
            </p:extLst>
          </p:nvPr>
        </p:nvGraphicFramePr>
        <p:xfrm>
          <a:off x="2332921" y="1225594"/>
          <a:ext cx="2438400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OpponentRating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Nat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Title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Score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2238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CZE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2462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2552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ITA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GM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2220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CZE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2502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ITA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2314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POL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WGM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2448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RUS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0.5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2597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EGY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2492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IND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GM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93224" y="4867835"/>
            <a:ext cx="295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Performance= 6.5/9 = 0.722</a:t>
            </a:r>
          </a:p>
          <a:p>
            <a:r>
              <a:rPr lang="en-GB" dirty="0"/>
              <a:t>From table this gives 166</a:t>
            </a:r>
          </a:p>
          <a:p>
            <a:r>
              <a:rPr lang="en-GB" dirty="0"/>
              <a:t>2422.78+166= 2589</a:t>
            </a:r>
          </a:p>
          <a:p>
            <a:r>
              <a:rPr lang="en-GB" dirty="0"/>
              <a:t>So GM norm NOT achieved.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AF4B78-0BF8-4A27-BBF3-5328B881E2EA}"/>
              </a:ext>
            </a:extLst>
          </p:cNvPr>
          <p:cNvSpPr txBox="1"/>
          <p:nvPr/>
        </p:nvSpPr>
        <p:spPr>
          <a:xfrm>
            <a:off x="9079297" y="3260034"/>
            <a:ext cx="316494" cy="168966"/>
          </a:xfrm>
          <a:prstGeom prst="rect">
            <a:avLst/>
          </a:prstGeom>
          <a:solidFill>
            <a:srgbClr val="DEEDD0"/>
          </a:solidFill>
        </p:spPr>
        <p:txBody>
          <a:bodyPr wrap="square" rtlCol="0">
            <a:spAutoFit/>
          </a:bodyPr>
          <a:lstStyle/>
          <a:p>
            <a:endParaRPr lang="en-K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A17ED4-1E4F-405F-AA4D-13C2AF622192}"/>
              </a:ext>
            </a:extLst>
          </p:cNvPr>
          <p:cNvSpPr txBox="1"/>
          <p:nvPr/>
        </p:nvSpPr>
        <p:spPr>
          <a:xfrm>
            <a:off x="9079297" y="3221406"/>
            <a:ext cx="3379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29</a:t>
            </a: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629248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4299</TotalTime>
  <Words>1398</Words>
  <Application>Microsoft Office PowerPoint</Application>
  <PresentationFormat>Widescreen</PresentationFormat>
  <Paragraphs>513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Tw Cen MT</vt:lpstr>
      <vt:lpstr>Circuit</vt:lpstr>
      <vt:lpstr>Players Titles</vt:lpstr>
      <vt:lpstr>PowerPoint Presentation</vt:lpstr>
      <vt:lpstr>PowerPoint Presentation</vt:lpstr>
      <vt:lpstr>Title Norms</vt:lpstr>
      <vt:lpstr>Title norm conditions for normal event</vt:lpstr>
      <vt:lpstr>Exceptions to the normal conditions</vt:lpstr>
      <vt:lpstr>Performance Rating</vt:lpstr>
      <vt:lpstr>Norm Calculation</vt:lpstr>
      <vt:lpstr>Norm Calculation</vt:lpstr>
      <vt:lpstr>Norm Calculation</vt:lpstr>
      <vt:lpstr>Norm calculation </vt:lpstr>
      <vt:lpstr>Predicting Norms</vt:lpstr>
      <vt:lpstr>Direct Titles</vt:lpstr>
      <vt:lpstr>Form Filling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Players Titles</dc:title>
  <dc:creator>Alex McFarlane</dc:creator>
  <cp:lastModifiedBy>Alex McFarlane</cp:lastModifiedBy>
  <cp:revision>70</cp:revision>
  <cp:lastPrinted>2016-01-29T17:40:20Z</cp:lastPrinted>
  <dcterms:created xsi:type="dcterms:W3CDTF">2014-08-24T20:36:03Z</dcterms:created>
  <dcterms:modified xsi:type="dcterms:W3CDTF">2020-06-11T09:45:47Z</dcterms:modified>
</cp:coreProperties>
</file>