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sldIdLst>
    <p:sldId id="256" r:id="rId2"/>
    <p:sldId id="264" r:id="rId3"/>
    <p:sldId id="262" r:id="rId4"/>
    <p:sldId id="263" r:id="rId5"/>
    <p:sldId id="265" r:id="rId6"/>
    <p:sldId id="266" r:id="rId7"/>
    <p:sldId id="267" r:id="rId8"/>
    <p:sldId id="268" r:id="rId9"/>
    <p:sldId id="270"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0" d="100"/>
          <a:sy n="50" d="100"/>
        </p:scale>
        <p:origin x="47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1422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80438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7776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657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89710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036952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37013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46307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462356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11658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4/18/2020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3581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1BEF0D-F0BB-DE4B-95CE-6DB70DBA9567}" type="datetimeFigureOut">
              <a:rPr lang="en-US" smtClean="0"/>
              <a:pPr/>
              <a:t>4/18/2020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57F1E4F-1CFF-5643-939E-217C01CDF565}"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275460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70">
            <a:extLst>
              <a:ext uri="{FF2B5EF4-FFF2-40B4-BE49-F238E27FC236}">
                <a16:creationId xmlns:a16="http://schemas.microsoft.com/office/drawing/2014/main" id="{2779F603-B669-4AD6-82F9-E09F76165B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EDA1A7-BA41-4881-9EA3-F00676CDE6A4}"/>
              </a:ext>
            </a:extLst>
          </p:cNvPr>
          <p:cNvSpPr>
            <a:spLocks noGrp="1"/>
          </p:cNvSpPr>
          <p:nvPr>
            <p:ph type="ctrTitle"/>
          </p:nvPr>
        </p:nvSpPr>
        <p:spPr>
          <a:xfrm>
            <a:off x="5289754" y="639097"/>
            <a:ext cx="6253317" cy="3686015"/>
          </a:xfrm>
        </p:spPr>
        <p:txBody>
          <a:bodyPr>
            <a:normAutofit/>
          </a:bodyPr>
          <a:lstStyle/>
          <a:p>
            <a:r>
              <a:rPr lang="en-GB"/>
              <a:t>Continuous Education for Arbiters</a:t>
            </a:r>
            <a:endParaRPr lang="en-KE"/>
          </a:p>
        </p:txBody>
      </p:sp>
      <p:sp>
        <p:nvSpPr>
          <p:cNvPr id="3" name="Subtitle 2">
            <a:extLst>
              <a:ext uri="{FF2B5EF4-FFF2-40B4-BE49-F238E27FC236}">
                <a16:creationId xmlns:a16="http://schemas.microsoft.com/office/drawing/2014/main" id="{9884115B-3601-4C82-9AA7-A929F9852E1D}"/>
              </a:ext>
            </a:extLst>
          </p:cNvPr>
          <p:cNvSpPr>
            <a:spLocks noGrp="1"/>
          </p:cNvSpPr>
          <p:nvPr>
            <p:ph type="subTitle" idx="1"/>
          </p:nvPr>
        </p:nvSpPr>
        <p:spPr>
          <a:xfrm>
            <a:off x="5289753" y="4455621"/>
            <a:ext cx="6269347" cy="1238616"/>
          </a:xfrm>
        </p:spPr>
        <p:txBody>
          <a:bodyPr>
            <a:normAutofit/>
          </a:bodyPr>
          <a:lstStyle/>
          <a:p>
            <a:r>
              <a:rPr lang="en-GB">
                <a:solidFill>
                  <a:schemeClr val="tx1">
                    <a:lumMod val="85000"/>
                    <a:lumOff val="15000"/>
                  </a:schemeClr>
                </a:solidFill>
              </a:rPr>
              <a:t>Distraction</a:t>
            </a:r>
            <a:endParaRPr lang="en-KE" dirty="0">
              <a:solidFill>
                <a:schemeClr val="tx1">
                  <a:lumMod val="85000"/>
                  <a:lumOff val="15000"/>
                </a:schemeClr>
              </a:solidFill>
            </a:endParaRPr>
          </a:p>
        </p:txBody>
      </p:sp>
      <p:pic>
        <p:nvPicPr>
          <p:cNvPr id="1026" name="Picture 2" descr="Image result for fide arbiters logo">
            <a:extLst>
              <a:ext uri="{FF2B5EF4-FFF2-40B4-BE49-F238E27FC236}">
                <a16:creationId xmlns:a16="http://schemas.microsoft.com/office/drawing/2014/main" id="{427207A3-38D1-4FFD-A586-9DC5414CCFBB}"/>
              </a:ext>
            </a:extLst>
          </p:cNvPr>
          <p:cNvPicPr>
            <a:picLocks noChangeAspect="1" noChangeArrowheads="1"/>
          </p:cNvPicPr>
          <p:nvPr/>
        </p:nvPicPr>
        <p:blipFill>
          <a:blip r:embed="rId2">
            <a:extLst>
              <a:ext uri="{BEBA8EAE-BF5A-486C-A8C5-ECC9F3942E4B}">
                <a14:imgProps xmlns:a14="http://schemas.microsoft.com/office/drawing/2010/main">
                  <a14:imgLayer r:embed="rId3">
                    <a14:imgEffect>
                      <a14:sharpenSoften amount="-50000"/>
                    </a14:imgEffect>
                    <a14:imgEffect>
                      <a14:saturation sat="0"/>
                    </a14:imgEffect>
                  </a14:imgLayer>
                </a14:imgProps>
              </a:ext>
              <a:ext uri="{28A0092B-C50C-407E-A947-70E740481C1C}">
                <a14:useLocalDpi xmlns:a14="http://schemas.microsoft.com/office/drawing/2010/main" val="0"/>
              </a:ext>
            </a:extLst>
          </a:blip>
          <a:stretch>
            <a:fillRect/>
          </a:stretch>
        </p:blipFill>
        <p:spPr bwMode="auto">
          <a:xfrm>
            <a:off x="633999" y="1163529"/>
            <a:ext cx="4001315" cy="4001315"/>
          </a:xfrm>
          <a:prstGeom prst="rect">
            <a:avLst/>
          </a:prstGeom>
          <a:noFill/>
          <a:extLst>
            <a:ext uri="{909E8E84-426E-40DD-AFC4-6F175D3DCCD1}">
              <a14:hiddenFill xmlns:a14="http://schemas.microsoft.com/office/drawing/2010/main">
                <a:solidFill>
                  <a:srgbClr val="FFFFFF"/>
                </a:solidFill>
              </a14:hiddenFill>
            </a:ext>
          </a:extLst>
        </p:spPr>
      </p:pic>
      <p:cxnSp>
        <p:nvCxnSpPr>
          <p:cNvPr id="1032" name="Straight Connector 72">
            <a:extLst>
              <a:ext uri="{FF2B5EF4-FFF2-40B4-BE49-F238E27FC236}">
                <a16:creationId xmlns:a16="http://schemas.microsoft.com/office/drawing/2014/main" id="{7ABFD994-C2DC-4E7D-9411-C7FF7813EF4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447071" y="4343400"/>
            <a:ext cx="5636107"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033" name="Rectangle 74">
            <a:extLst>
              <a:ext uri="{FF2B5EF4-FFF2-40B4-BE49-F238E27FC236}">
                <a16:creationId xmlns:a16="http://schemas.microsoft.com/office/drawing/2014/main" id="{BC0D1FC6-352C-4C7D-825F-C4E2F6A805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34" name="Rectangle 76">
            <a:extLst>
              <a:ext uri="{FF2B5EF4-FFF2-40B4-BE49-F238E27FC236}">
                <a16:creationId xmlns:a16="http://schemas.microsoft.com/office/drawing/2014/main" id="{541AFC2C-CD98-4478-AB71-1A864026D9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02482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447645"/>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A Warning About Warnings</a:t>
            </a:r>
          </a:p>
          <a:p>
            <a:r>
              <a:rPr lang="en-GB" dirty="0"/>
              <a:t>Arbiters should try to be careful about how they word a warning.</a:t>
            </a:r>
          </a:p>
          <a:p>
            <a:r>
              <a:rPr lang="en-GB" dirty="0"/>
              <a:t>They should try to ensure that they do not force themselves to take more strict action than they really want.</a:t>
            </a:r>
          </a:p>
          <a:p>
            <a:endParaRPr lang="en-GB" dirty="0"/>
          </a:p>
          <a:p>
            <a:r>
              <a:rPr lang="en-GB" dirty="0"/>
              <a:t>As an example consider the following.</a:t>
            </a:r>
          </a:p>
          <a:p>
            <a:r>
              <a:rPr lang="en-GB" dirty="0"/>
              <a:t>A player has been trying to distract one opponent because they have a history of disagreeing. This has involved clicking pens</a:t>
            </a:r>
            <a:r>
              <a:rPr lang="en-GB"/>
              <a:t>, spinning pieces, etc.  </a:t>
            </a:r>
            <a:r>
              <a:rPr lang="en-GB" dirty="0"/>
              <a:t>The arbiter warns the player “If I have to speak to you again you will forfeit your game.”</a:t>
            </a:r>
          </a:p>
          <a:p>
            <a:r>
              <a:rPr lang="en-GB" dirty="0"/>
              <a:t>In a later game the player accidently misses a move from his scoresheet which the arbiter spots.  The arbiter has caused a major problem for himself.  Does he ignore the minor infringement or does he enforce the punishment he said that he would?</a:t>
            </a:r>
          </a:p>
          <a:p>
            <a:r>
              <a:rPr lang="en-GB" dirty="0"/>
              <a:t>(The sensible answer is neither!  He should point out the error but not forfeit the player.)</a:t>
            </a:r>
          </a:p>
          <a:p>
            <a:endParaRPr lang="en-GB" dirty="0"/>
          </a:p>
          <a:p>
            <a:r>
              <a:rPr lang="en-GB" dirty="0"/>
              <a:t>It is acceptable to warn an opponent that he may lose a game if he continues to disregard the Laws.</a:t>
            </a:r>
          </a:p>
          <a:p>
            <a:endParaRPr lang="en-KE" dirty="0"/>
          </a:p>
        </p:txBody>
      </p:sp>
    </p:spTree>
    <p:extLst>
      <p:ext uri="{BB962C8B-B14F-4D97-AF65-F5344CB8AC3E}">
        <p14:creationId xmlns:p14="http://schemas.microsoft.com/office/powerpoint/2010/main" val="2199201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616648"/>
          </a:xfrm>
          <a:prstGeom prst="rect">
            <a:avLst/>
          </a:prstGeom>
          <a:noFill/>
        </p:spPr>
        <p:txBody>
          <a:bodyPr wrap="square" rtlCol="0">
            <a:spAutoFit/>
          </a:bodyPr>
          <a:lstStyle/>
          <a:p>
            <a:r>
              <a:rPr lang="en-GB" sz="2400" b="1" dirty="0"/>
              <a:t>Continuous Education for Arbiters - Distraction</a:t>
            </a:r>
          </a:p>
          <a:p>
            <a:endParaRPr lang="en-GB" dirty="0"/>
          </a:p>
          <a:p>
            <a:r>
              <a:rPr lang="en-GB" dirty="0"/>
              <a:t>Deciding if a player’s actions constitute a distraction can be a very difficult decision.  Distraction  can take various forms.  Also, what can be a major distraction to one opponent may not even be noticed by another.</a:t>
            </a:r>
          </a:p>
          <a:p>
            <a:endParaRPr lang="en-GB" dirty="0"/>
          </a:p>
          <a:p>
            <a:r>
              <a:rPr lang="en-GB" dirty="0"/>
              <a:t>It is not only the opponent who can cause a  player to be distracted.  Spectators and players on adjacent boards also can cause a distraction.</a:t>
            </a:r>
          </a:p>
          <a:p>
            <a:endParaRPr lang="en-GB" dirty="0"/>
          </a:p>
          <a:p>
            <a:r>
              <a:rPr lang="en-GB" dirty="0"/>
              <a:t>External noise, especially if unexpected, can also be classed as a distraction.</a:t>
            </a:r>
          </a:p>
          <a:p>
            <a:endParaRPr lang="en-GB" dirty="0"/>
          </a:p>
          <a:p>
            <a:r>
              <a:rPr lang="en-GB" dirty="0"/>
              <a:t>An arbiter must also be cautious that his intervention does not cause more of a disturbance to players than the original offence.</a:t>
            </a:r>
          </a:p>
          <a:p>
            <a:endParaRPr lang="en-GB" dirty="0"/>
          </a:p>
          <a:p>
            <a:endParaRPr lang="en-GB" dirty="0"/>
          </a:p>
          <a:p>
            <a:endParaRPr lang="en-KE" dirty="0"/>
          </a:p>
        </p:txBody>
      </p:sp>
    </p:spTree>
    <p:extLst>
      <p:ext uri="{BB962C8B-B14F-4D97-AF65-F5344CB8AC3E}">
        <p14:creationId xmlns:p14="http://schemas.microsoft.com/office/powerpoint/2010/main" val="2749664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447645"/>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r>
              <a:rPr lang="en-GB" dirty="0"/>
              <a:t>The following is a list of disturbances which come under the heading of distraction.</a:t>
            </a:r>
          </a:p>
          <a:p>
            <a:r>
              <a:rPr lang="en-GB" i="1" u="sng" dirty="0"/>
              <a:t>Opponent</a:t>
            </a:r>
          </a:p>
          <a:p>
            <a:r>
              <a:rPr lang="en-GB" dirty="0"/>
              <a:t>Coughing</a:t>
            </a:r>
          </a:p>
          <a:p>
            <a:r>
              <a:rPr lang="en-GB" dirty="0"/>
              <a:t>Continuous pen clicking (pressing retractable plunge)</a:t>
            </a:r>
          </a:p>
          <a:p>
            <a:r>
              <a:rPr lang="en-GB" dirty="0"/>
              <a:t>Spinning/rotating pieces</a:t>
            </a:r>
          </a:p>
          <a:p>
            <a:r>
              <a:rPr lang="en-GB" dirty="0"/>
              <a:t>Making frequent draw offers</a:t>
            </a:r>
          </a:p>
          <a:p>
            <a:r>
              <a:rPr lang="en-GB" dirty="0"/>
              <a:t>Hovering hands (hands are kept suspended over the board)</a:t>
            </a:r>
          </a:p>
          <a:p>
            <a:r>
              <a:rPr lang="en-GB" dirty="0"/>
              <a:t>Gyrating/seat swinging</a:t>
            </a:r>
          </a:p>
          <a:p>
            <a:r>
              <a:rPr lang="en-GB" dirty="0"/>
              <a:t>Toe tapping</a:t>
            </a:r>
          </a:p>
          <a:p>
            <a:r>
              <a:rPr lang="en-GB" dirty="0"/>
              <a:t>Vibrating table (usually caused by legs shaking)</a:t>
            </a:r>
          </a:p>
          <a:p>
            <a:r>
              <a:rPr lang="en-GB" dirty="0"/>
              <a:t>Adjusting pieces when the opponent’s clock is running</a:t>
            </a:r>
          </a:p>
          <a:p>
            <a:endParaRPr lang="en-GB" dirty="0"/>
          </a:p>
          <a:p>
            <a:r>
              <a:rPr lang="en-GB" i="1" u="sng" dirty="0"/>
              <a:t>Other Players</a:t>
            </a:r>
          </a:p>
          <a:p>
            <a:r>
              <a:rPr lang="en-GB" dirty="0"/>
              <a:t>Talking</a:t>
            </a:r>
          </a:p>
          <a:p>
            <a:r>
              <a:rPr lang="en-GB" dirty="0"/>
              <a:t>Analysing</a:t>
            </a:r>
          </a:p>
          <a:p>
            <a:r>
              <a:rPr lang="en-GB" dirty="0"/>
              <a:t>Pressing wrong clock</a:t>
            </a:r>
          </a:p>
        </p:txBody>
      </p:sp>
    </p:spTree>
    <p:extLst>
      <p:ext uri="{BB962C8B-B14F-4D97-AF65-F5344CB8AC3E}">
        <p14:creationId xmlns:p14="http://schemas.microsoft.com/office/powerpoint/2010/main" val="2000200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724644"/>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endParaRPr lang="en-GB" dirty="0"/>
          </a:p>
          <a:p>
            <a:r>
              <a:rPr lang="en-GB" i="1" u="sng" dirty="0"/>
              <a:t>Spectators (including parents at junior events)</a:t>
            </a:r>
          </a:p>
          <a:p>
            <a:r>
              <a:rPr lang="en-GB" dirty="0"/>
              <a:t>Coming too close</a:t>
            </a:r>
          </a:p>
          <a:p>
            <a:r>
              <a:rPr lang="en-GB" dirty="0"/>
              <a:t>Talking</a:t>
            </a:r>
          </a:p>
          <a:p>
            <a:r>
              <a:rPr lang="en-GB" dirty="0"/>
              <a:t>Calling flag fall</a:t>
            </a:r>
          </a:p>
          <a:p>
            <a:r>
              <a:rPr lang="en-GB" dirty="0"/>
              <a:t>Clinking (rattling) coins</a:t>
            </a:r>
          </a:p>
          <a:p>
            <a:r>
              <a:rPr lang="en-GB" dirty="0"/>
              <a:t>Rustling (crunching) plastic bags</a:t>
            </a:r>
          </a:p>
          <a:p>
            <a:r>
              <a:rPr lang="en-GB" dirty="0"/>
              <a:t>Giving advice</a:t>
            </a:r>
          </a:p>
          <a:p>
            <a:r>
              <a:rPr lang="en-GB" dirty="0"/>
              <a:t>Trying to intimidate player</a:t>
            </a:r>
          </a:p>
          <a:p>
            <a:endParaRPr lang="en-GB" dirty="0"/>
          </a:p>
          <a:p>
            <a:r>
              <a:rPr lang="en-GB" i="1" u="sng" dirty="0"/>
              <a:t>External</a:t>
            </a:r>
          </a:p>
          <a:p>
            <a:r>
              <a:rPr lang="en-GB" dirty="0"/>
              <a:t>Alarms</a:t>
            </a:r>
          </a:p>
          <a:p>
            <a:r>
              <a:rPr lang="en-GB" dirty="0"/>
              <a:t>Corridor noise</a:t>
            </a:r>
          </a:p>
          <a:p>
            <a:r>
              <a:rPr lang="en-GB" dirty="0"/>
              <a:t>Flashing/flickering lights</a:t>
            </a:r>
          </a:p>
          <a:p>
            <a:endParaRPr lang="en-GB" dirty="0"/>
          </a:p>
          <a:p>
            <a:r>
              <a:rPr lang="en-GB" dirty="0"/>
              <a:t>Arbiters should try to be aware of these things happening and to stop them as soon as possible without disturbing the innocent.</a:t>
            </a:r>
            <a:endParaRPr lang="en-KE" dirty="0"/>
          </a:p>
        </p:txBody>
      </p:sp>
    </p:spTree>
    <p:extLst>
      <p:ext uri="{BB962C8B-B14F-4D97-AF65-F5344CB8AC3E}">
        <p14:creationId xmlns:p14="http://schemas.microsoft.com/office/powerpoint/2010/main" val="3116949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5170646"/>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 – Suggested Strategies</a:t>
            </a:r>
          </a:p>
          <a:p>
            <a:r>
              <a:rPr lang="en-GB" dirty="0"/>
              <a:t>It may seem like a good idea for an arbiter to ask a player if he is being disturbed by something.  Unfortunately, this may alert the player to a distraction that they had previously been unaware of.  Once something is recognised as a distraction it cannot be forgotten and ignored from that point.  The arbiter has actually created a problem that was not there previously.</a:t>
            </a:r>
          </a:p>
          <a:p>
            <a:r>
              <a:rPr lang="en-GB" dirty="0"/>
              <a:t>It is better for the arbiter to monitor the situation.  For example, if a player closes his eyes every time an opponent coughs then he is probably being disturbed by it.</a:t>
            </a:r>
          </a:p>
          <a:p>
            <a:endParaRPr lang="en-GB" dirty="0"/>
          </a:p>
          <a:p>
            <a:r>
              <a:rPr lang="en-GB" dirty="0"/>
              <a:t>A coughing opponent is one of the main sources of complaint.  It is also one of the most difficult to deal with.  To minimise the situation the arbiter could provide the person coughing with a glass of water and some paper tissues to ensure that any germs are trapped.  Anyone who coughs over their opponent should be warned and if it continues forfeited.</a:t>
            </a:r>
          </a:p>
          <a:p>
            <a:r>
              <a:rPr lang="en-GB" dirty="0"/>
              <a:t>Occasionally, an arbiter will find a player whose cough is limited to their opponent’s thinking time.  A request by the arbiter to move away from the board to cough can often ‘cure’ that situation.</a:t>
            </a:r>
            <a:endParaRPr lang="en-KE" dirty="0"/>
          </a:p>
        </p:txBody>
      </p:sp>
    </p:spTree>
    <p:extLst>
      <p:ext uri="{BB962C8B-B14F-4D97-AF65-F5344CB8AC3E}">
        <p14:creationId xmlns:p14="http://schemas.microsoft.com/office/powerpoint/2010/main" val="8070400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4893647"/>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r>
              <a:rPr lang="en-GB" dirty="0"/>
              <a:t>Often the opponent is unaware that they are doing the distracting action.  A simple warning is usually enough in those cases.  Often it is caused by nervous energy and will restart.  The arbiter has to balance the situation to decide if further action is appropriate.</a:t>
            </a:r>
          </a:p>
          <a:p>
            <a:r>
              <a:rPr lang="en-GB" dirty="0"/>
              <a:t>Sometimes there are simple remedies.  In the case of a ‘pen clicker’ the arbiter can ask the player to put the pen down after recording his move.</a:t>
            </a:r>
          </a:p>
          <a:p>
            <a:endParaRPr lang="en-GB" dirty="0"/>
          </a:p>
          <a:p>
            <a:r>
              <a:rPr lang="en-GB" dirty="0"/>
              <a:t>In the case of claims that the opponent is making too many draw offers, the arbiter should look at the scoresheet of the complainant for the number of (=) recorded on it.  If there are none the complaint should be dismissed as lacking proof.  This usually stops the offender from making further draw offers without the arbiter’s involvement.</a:t>
            </a:r>
          </a:p>
          <a:p>
            <a:r>
              <a:rPr lang="en-GB" dirty="0"/>
              <a:t>If there are a number of draw offers indicated the opponent should be warned that draw offers in an almost identical position are distractions and he will be punished if they continue.</a:t>
            </a:r>
          </a:p>
          <a:p>
            <a:endParaRPr lang="en-GB" dirty="0"/>
          </a:p>
          <a:p>
            <a:endParaRPr lang="en-KE" dirty="0"/>
          </a:p>
        </p:txBody>
      </p:sp>
    </p:spTree>
    <p:extLst>
      <p:ext uri="{BB962C8B-B14F-4D97-AF65-F5344CB8AC3E}">
        <p14:creationId xmlns:p14="http://schemas.microsoft.com/office/powerpoint/2010/main" val="3071295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3785652"/>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r>
              <a:rPr lang="en-GB" dirty="0"/>
              <a:t>Players are known to talk on completion of their games.  Stopping this is almost impossible.  However, an arbiter should ensure that this is kept to a minimum and should immediately stop any post game analysis from taking place.</a:t>
            </a:r>
          </a:p>
          <a:p>
            <a:endParaRPr lang="en-GB" dirty="0"/>
          </a:p>
          <a:p>
            <a:r>
              <a:rPr lang="en-GB" dirty="0"/>
              <a:t>It is not uncommon in some events where boards are close together for a player on one board to press the clock on an adjacent board.  Usually this happens only once and the </a:t>
            </a:r>
            <a:r>
              <a:rPr lang="en-GB" dirty="0" err="1"/>
              <a:t>chessclock</a:t>
            </a:r>
            <a:r>
              <a:rPr lang="en-GB" dirty="0"/>
              <a:t> of that game has to be reset.  This is a disturbance and additional time may be given.  The move counter may also have to be altered.</a:t>
            </a:r>
          </a:p>
          <a:p>
            <a:r>
              <a:rPr lang="en-GB" dirty="0"/>
              <a:t>If a player continually presses the wrong clock it may be necessary to move one or other of the games</a:t>
            </a:r>
            <a:r>
              <a:rPr lang="en-GB"/>
              <a:t>.  </a:t>
            </a:r>
            <a:endParaRPr lang="en-KE" dirty="0"/>
          </a:p>
        </p:txBody>
      </p:sp>
    </p:spTree>
    <p:extLst>
      <p:ext uri="{BB962C8B-B14F-4D97-AF65-F5344CB8AC3E}">
        <p14:creationId xmlns:p14="http://schemas.microsoft.com/office/powerpoint/2010/main" val="3174888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6001643"/>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r>
              <a:rPr lang="en-GB" dirty="0"/>
              <a:t>Arbiters should stop spectators from getting too close to the players.  Some spectators are quite good at making sure they stay back from the game they are watching but seem to forget that this means that they can be very close to another game.  Arbiters should be aware that spectators at one game can be a problem for players at another.</a:t>
            </a:r>
          </a:p>
          <a:p>
            <a:r>
              <a:rPr lang="en-GB" dirty="0"/>
              <a:t>Some spectators insist on carrying plastic bags.  The noise from these bags rubbing against legs etc can be off-putting to players in time trouble.  These spectators should be asked to move away.  Coins and keys are another source of noise distraction.  It can be almost guaranteed that if 10 spectators are watching a game at least one of them will have a hand in a pocket playing with their keys or money.</a:t>
            </a:r>
          </a:p>
          <a:p>
            <a:endParaRPr lang="en-GB" dirty="0"/>
          </a:p>
          <a:p>
            <a:r>
              <a:rPr lang="en-GB" dirty="0"/>
              <a:t>Any spectator who calls flag fall should be ejected from the playing hall.  Unfortunately this action comes too late to solve the problem that you may have as a result.</a:t>
            </a:r>
          </a:p>
          <a:p>
            <a:endParaRPr lang="en-GB" dirty="0"/>
          </a:p>
          <a:p>
            <a:r>
              <a:rPr lang="en-GB" dirty="0"/>
              <a:t>Parents and team captains, if allowed into the venue, should be asked to stand behind their own player to avoid accusations of giving advice.  Sometimes this can cause other problems.  It is not unknown for a parent to try staring at the opponent of their offspring in quite an intimidating way.  These parents should be removed from the playing area.</a:t>
            </a:r>
          </a:p>
          <a:p>
            <a:endParaRPr lang="en-KE" dirty="0"/>
          </a:p>
        </p:txBody>
      </p:sp>
    </p:spTree>
    <p:extLst>
      <p:ext uri="{BB962C8B-B14F-4D97-AF65-F5344CB8AC3E}">
        <p14:creationId xmlns:p14="http://schemas.microsoft.com/office/powerpoint/2010/main" val="5292197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fide arbiters logo">
            <a:extLst>
              <a:ext uri="{FF2B5EF4-FFF2-40B4-BE49-F238E27FC236}">
                <a16:creationId xmlns:a16="http://schemas.microsoft.com/office/drawing/2014/main" id="{4EB93EC4-E843-4AA9-B603-4DA5C26C50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48875" y="94957"/>
            <a:ext cx="2143125" cy="214312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52EC33EC-FEC1-4371-81A8-C1E1AE7334FC}"/>
              </a:ext>
            </a:extLst>
          </p:cNvPr>
          <p:cNvSpPr txBox="1"/>
          <p:nvPr/>
        </p:nvSpPr>
        <p:spPr>
          <a:xfrm>
            <a:off x="1510748" y="781878"/>
            <a:ext cx="8971722" cy="3785652"/>
          </a:xfrm>
          <a:prstGeom prst="rect">
            <a:avLst/>
          </a:prstGeom>
          <a:noFill/>
        </p:spPr>
        <p:txBody>
          <a:bodyPr wrap="square" rtlCol="0">
            <a:spAutoFit/>
          </a:bodyPr>
          <a:lstStyle/>
          <a:p>
            <a:r>
              <a:rPr lang="en-GB" sz="2400" b="1" dirty="0"/>
              <a:t>Continuous Education for Arbiters - Distraction</a:t>
            </a:r>
          </a:p>
          <a:p>
            <a:endParaRPr lang="en-GB" dirty="0"/>
          </a:p>
          <a:p>
            <a:r>
              <a:rPr lang="en-GB" b="1" dirty="0"/>
              <a:t>Common Distractions</a:t>
            </a:r>
          </a:p>
          <a:p>
            <a:r>
              <a:rPr lang="en-GB" dirty="0"/>
              <a:t>If players are distracted by external influences then both can be given extra time.  In the case of something like a fire alarm going off it is unlikely that the players would be given extra time when allowed back in.</a:t>
            </a:r>
          </a:p>
          <a:p>
            <a:r>
              <a:rPr lang="en-GB" dirty="0"/>
              <a:t>If there is a continued loud external disturbance it may be necessary for the arbiter to suspend play until the matter can be rectified.</a:t>
            </a:r>
          </a:p>
          <a:p>
            <a:r>
              <a:rPr lang="en-GB" dirty="0"/>
              <a:t>It has been known for a loud bang to distract a player who was very short of time.  As a result the flag fell as the clock was being pressed.  In such a case the slight hesitation of the player would be visible and as such some extra time could be given.  This time should not be greater than the time the player had when starting </a:t>
            </a:r>
            <a:r>
              <a:rPr lang="en-GB"/>
              <a:t>to move.</a:t>
            </a:r>
            <a:endParaRPr lang="en-GB" dirty="0"/>
          </a:p>
          <a:p>
            <a:endParaRPr lang="en-KE" dirty="0"/>
          </a:p>
        </p:txBody>
      </p:sp>
    </p:spTree>
    <p:extLst>
      <p:ext uri="{BB962C8B-B14F-4D97-AF65-F5344CB8AC3E}">
        <p14:creationId xmlns:p14="http://schemas.microsoft.com/office/powerpoint/2010/main" val="1986534536"/>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otalTime>4878</TotalTime>
  <Words>1387</Words>
  <Application>Microsoft Office PowerPoint</Application>
  <PresentationFormat>Widescreen</PresentationFormat>
  <Paragraphs>100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Calibri</vt:lpstr>
      <vt:lpstr>Calibri Light</vt:lpstr>
      <vt:lpstr>Retrospect</vt:lpstr>
      <vt:lpstr>Continuous Education for Arbiters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Continuous Education for Arbiters</dc:title>
  <dc:creator>Alex McFarlane</dc:creator>
  <cp:lastModifiedBy>Alex McFarlane</cp:lastModifiedBy>
  <cp:revision>37</cp:revision>
  <dcterms:created xsi:type="dcterms:W3CDTF">2020-03-26T11:41:40Z</dcterms:created>
  <dcterms:modified xsi:type="dcterms:W3CDTF">2020-04-18T13:30:53Z</dcterms:modified>
</cp:coreProperties>
</file>